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5" r:id="rId1"/>
  </p:sldMasterIdLst>
  <p:sldIdLst>
    <p:sldId id="259" r:id="rId2"/>
    <p:sldId id="258" r:id="rId3"/>
    <p:sldId id="260" r:id="rId4"/>
    <p:sldId id="261" r:id="rId5"/>
    <p:sldId id="262" r:id="rId6"/>
    <p:sldId id="263" r:id="rId7"/>
    <p:sldId id="264" r:id="rId8"/>
    <p:sldId id="265" r:id="rId9"/>
    <p:sldId id="266"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14" d="100"/>
          <a:sy n="114" d="100"/>
        </p:scale>
        <p:origin x="210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9EF41CC5-EF3B-4A6D-8229-3F1333EADFB3}">
      <dgm:prSet/>
      <dgm:spPr/>
      <dgm:t>
        <a:bodyPr/>
        <a:lstStyle/>
        <a:p>
          <a:pPr>
            <a:defRPr cap="all"/>
          </a:pPr>
          <a:r>
            <a:rPr lang="en-US" dirty="0"/>
            <a:t>Toronto is also a world leader in recognizing the role of cities in using food as a lever to promote health, well -being and sustainability</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dirty="0"/>
            <a:t>03</a:t>
          </a:r>
        </a:p>
      </dgm:t>
    </dgm:pt>
    <dgm:pt modelId="{53742231-981F-480A-940F-203EC2F7423F}">
      <dgm:prSet/>
      <dgm:spPr/>
      <dgm:t>
        <a:bodyPr/>
        <a:lstStyle/>
        <a:p>
          <a:pPr>
            <a:defRPr cap="all"/>
          </a:pPr>
          <a:r>
            <a:rPr lang="en-US" dirty="0"/>
            <a:t>The food and beverage cluster is the second largest employment sector in Toronto</a:t>
          </a:r>
        </a:p>
      </dgm:t>
    </dgm:pt>
    <dgm:pt modelId="{EF449C32-A7AE-4099-9E9B-9E2F736A89CE}" type="sibTrans" cxnId="{F226B1C2-5D99-403A-8240-EAD6BD4D8534}">
      <dgm:prSet phldrT="02" phldr="0"/>
      <dgm:spPr/>
      <dgm:t>
        <a:bodyPr/>
        <a:lstStyle/>
        <a:p>
          <a:r>
            <a:rPr lang="en-US" dirty="0"/>
            <a:t>02</a:t>
          </a:r>
        </a:p>
      </dgm:t>
    </dgm:pt>
    <dgm:pt modelId="{2FC75195-FBA1-43DE-85DD-40B4B3A2F1F3}" type="parTrans" cxnId="{F226B1C2-5D99-403A-8240-EAD6BD4D8534}">
      <dgm:prSet/>
      <dgm:spPr/>
      <dgm:t>
        <a:bodyPr/>
        <a:lstStyle/>
        <a:p>
          <a:endParaRPr lang="en-US"/>
        </a:p>
      </dgm:t>
    </dgm:pt>
    <dgm:pt modelId="{DC13AB6D-DEA2-4CBB-AC69-1EF1A6AD1512}">
      <dgm:prSet/>
      <dgm:spPr/>
      <dgm:t>
        <a:bodyPr/>
        <a:lstStyle/>
        <a:p>
          <a:pPr>
            <a:defRPr cap="all"/>
          </a:pPr>
          <a:r>
            <a:rPr lang="en-US" dirty="0"/>
            <a:t>Toronto,  the provincial capital of Ontario, with a population of over 2.7MM, is one of Canada biggest cities</a:t>
          </a:r>
        </a:p>
      </dgm:t>
    </dgm:pt>
    <dgm:pt modelId="{9C64CC83-643C-4E12-8F97-BC19DC031190}" type="sibTrans" cxnId="{4B888393-351D-4489-90C9-5A68061AB236}">
      <dgm:prSet phldrT="01" phldr="0"/>
      <dgm:spPr/>
      <dgm:t>
        <a:bodyPr/>
        <a:lstStyle/>
        <a:p>
          <a:r>
            <a:rPr lang="en-US" dirty="0"/>
            <a:t>01</a:t>
          </a:r>
        </a:p>
      </dgm:t>
    </dgm:pt>
    <dgm:pt modelId="{2C752582-D9FF-4E04-A92F-827DB4BB5C48}" type="parTrans" cxnId="{4B888393-351D-4489-90C9-5A68061AB236}">
      <dgm:prSet/>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808" y="0"/>
          <a:ext cx="3275967" cy="371475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dirty="0"/>
            <a:t>Toronto,  the provincial capital of Ontario, with a population of over 2.7MM, is one of Canada biggest cities</a:t>
          </a:r>
        </a:p>
      </dsp:txBody>
      <dsp:txXfrm>
        <a:off x="808" y="1485900"/>
        <a:ext cx="3275967" cy="2228850"/>
      </dsp:txXfrm>
    </dsp:sp>
    <dsp:sp modelId="{BBA91679-4684-4A04-8AEB-03038C78A75C}">
      <dsp:nvSpPr>
        <dsp:cNvPr id="0" name=""/>
        <dsp:cNvSpPr/>
      </dsp:nvSpPr>
      <dsp:spPr>
        <a:xfrm>
          <a:off x="80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01</a:t>
          </a:r>
        </a:p>
      </dsp:txBody>
      <dsp:txXfrm>
        <a:off x="808" y="0"/>
        <a:ext cx="3275967" cy="1485900"/>
      </dsp:txXfrm>
    </dsp:sp>
    <dsp:sp modelId="{00AE7F27-0E5D-4AFB-ACD6-B5A19E79EA42}">
      <dsp:nvSpPr>
        <dsp:cNvPr id="0" name=""/>
        <dsp:cNvSpPr/>
      </dsp:nvSpPr>
      <dsp:spPr>
        <a:xfrm>
          <a:off x="3538853" y="0"/>
          <a:ext cx="3275967" cy="371475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dirty="0"/>
            <a:t>The food and beverage cluster is the second largest employment sector in Toronto</a:t>
          </a:r>
        </a:p>
      </dsp:txBody>
      <dsp:txXfrm>
        <a:off x="3538853" y="1485900"/>
        <a:ext cx="3275967" cy="2228850"/>
      </dsp:txXfrm>
    </dsp:sp>
    <dsp:sp modelId="{975C752B-C37A-4BA6-A3AE-2202A141404A}">
      <dsp:nvSpPr>
        <dsp:cNvPr id="0" name=""/>
        <dsp:cNvSpPr/>
      </dsp:nvSpPr>
      <dsp:spPr>
        <a:xfrm>
          <a:off x="3538853"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02</a:t>
          </a:r>
        </a:p>
      </dsp:txBody>
      <dsp:txXfrm>
        <a:off x="3538853" y="0"/>
        <a:ext cx="3275967" cy="1485900"/>
      </dsp:txXfrm>
    </dsp:sp>
    <dsp:sp modelId="{CAD62F17-E99D-4FEF-B376-961CA4CB20EB}">
      <dsp:nvSpPr>
        <dsp:cNvPr id="0" name=""/>
        <dsp:cNvSpPr/>
      </dsp:nvSpPr>
      <dsp:spPr>
        <a:xfrm>
          <a:off x="7076898" y="0"/>
          <a:ext cx="3275967" cy="371475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dirty="0"/>
            <a:t>Toronto is also a world leader in recognizing the role of cities in using food as a lever to promote health, well -being and sustainability</a:t>
          </a:r>
        </a:p>
      </dsp:txBody>
      <dsp:txXfrm>
        <a:off x="7076898" y="1485900"/>
        <a:ext cx="3275967" cy="2228850"/>
      </dsp:txXfrm>
    </dsp:sp>
    <dsp:sp modelId="{E20811D6-E5D4-4C9E-AABF-9E0E1902CA2C}">
      <dsp:nvSpPr>
        <dsp:cNvPr id="0" name=""/>
        <dsp:cNvSpPr/>
      </dsp:nvSpPr>
      <dsp:spPr>
        <a:xfrm>
          <a:off x="707689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dirty="0"/>
            <a:t>03</a:t>
          </a:r>
        </a:p>
      </dsp:txBody>
      <dsp:txXfrm>
        <a:off x="7076898" y="0"/>
        <a:ext cx="3275967" cy="14859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21-Jan-20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21-Jan-20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21-Jan-20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21-Jan-20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21-Jan-20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21-Jan-20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21-Jan-20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21-Jan-20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21-Jan-20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21-Jan-20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21-Jan-20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21-Jan-20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21-Jan-20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21-Jan-20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21-Jan-20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21-Jan-20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21-Jan-20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21-Jan-20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1681247"/>
          </a:xfrm>
        </p:spPr>
        <p:txBody>
          <a:bodyPr>
            <a:normAutofit/>
          </a:bodyPr>
          <a:lstStyle/>
          <a:p>
            <a:r>
              <a:rPr lang="en-US" sz="7200" dirty="0"/>
              <a:t>Capstone Project</a:t>
            </a:r>
            <a:br>
              <a:rPr lang="en-US" sz="7200" dirty="0"/>
            </a:br>
            <a:r>
              <a:rPr lang="en-US" sz="3100" dirty="0"/>
              <a:t>Battle of the Neighborhoods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Analysis for investing in Toronto Food Industry</a:t>
            </a:r>
          </a:p>
        </p:txBody>
      </p:sp>
      <p:sp>
        <p:nvSpPr>
          <p:cNvPr id="7" name="Rectangle 6">
            <a:extLst>
              <a:ext uri="{FF2B5EF4-FFF2-40B4-BE49-F238E27FC236}">
                <a16:creationId xmlns:a16="http://schemas.microsoft.com/office/drawing/2014/main" id="{838CB90B-299A-4ECB-9ABB-EC48ED46B1EA}"/>
              </a:ext>
            </a:extLst>
          </p:cNvPr>
          <p:cNvSpPr/>
          <p:nvPr/>
        </p:nvSpPr>
        <p:spPr>
          <a:xfrm>
            <a:off x="10018046" y="6339872"/>
            <a:ext cx="2173934" cy="369332"/>
          </a:xfrm>
          <a:prstGeom prst="rect">
            <a:avLst/>
          </a:prstGeom>
        </p:spPr>
        <p:txBody>
          <a:bodyPr wrap="square">
            <a:spAutoFit/>
          </a:bodyPr>
          <a:lstStyle/>
          <a:p>
            <a:r>
              <a:rPr lang="en-US" dirty="0"/>
              <a:t>Esteban Hernan Elia</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F9DA-A15C-450E-88F3-FCF3076DFCB2}"/>
              </a:ext>
            </a:extLst>
          </p:cNvPr>
          <p:cNvSpPr>
            <a:spLocks noGrp="1"/>
          </p:cNvSpPr>
          <p:nvPr>
            <p:ph type="title"/>
          </p:nvPr>
        </p:nvSpPr>
        <p:spPr/>
        <p:txBody>
          <a:bodyPr>
            <a:normAutofit/>
          </a:bodyPr>
          <a:lstStyle/>
          <a:p>
            <a:r>
              <a:rPr lang="en-US" dirty="0"/>
              <a:t>Blue Area (Analysis)</a:t>
            </a:r>
          </a:p>
        </p:txBody>
      </p:sp>
      <p:pic>
        <p:nvPicPr>
          <p:cNvPr id="4" name="Picture 3">
            <a:extLst>
              <a:ext uri="{FF2B5EF4-FFF2-40B4-BE49-F238E27FC236}">
                <a16:creationId xmlns:a16="http://schemas.microsoft.com/office/drawing/2014/main" id="{9E323D13-399F-4A54-B215-704FD72BE431}"/>
              </a:ext>
            </a:extLst>
          </p:cNvPr>
          <p:cNvPicPr/>
          <p:nvPr/>
        </p:nvPicPr>
        <p:blipFill>
          <a:blip r:embed="rId2"/>
          <a:stretch>
            <a:fillRect/>
          </a:stretch>
        </p:blipFill>
        <p:spPr>
          <a:xfrm>
            <a:off x="352337" y="1483366"/>
            <a:ext cx="3540154" cy="3185592"/>
          </a:xfrm>
          <a:prstGeom prst="rect">
            <a:avLst/>
          </a:prstGeom>
        </p:spPr>
      </p:pic>
      <p:pic>
        <p:nvPicPr>
          <p:cNvPr id="5" name="Picture 4">
            <a:extLst>
              <a:ext uri="{FF2B5EF4-FFF2-40B4-BE49-F238E27FC236}">
                <a16:creationId xmlns:a16="http://schemas.microsoft.com/office/drawing/2014/main" id="{9706B3A1-DAC8-42F9-8142-47433A4CDFA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33303" y="4752847"/>
            <a:ext cx="1062355" cy="1798955"/>
          </a:xfrm>
          <a:prstGeom prst="rect">
            <a:avLst/>
          </a:prstGeom>
          <a:noFill/>
          <a:ln>
            <a:noFill/>
          </a:ln>
        </p:spPr>
      </p:pic>
      <p:pic>
        <p:nvPicPr>
          <p:cNvPr id="7" name="Picture 6">
            <a:extLst>
              <a:ext uri="{FF2B5EF4-FFF2-40B4-BE49-F238E27FC236}">
                <a16:creationId xmlns:a16="http://schemas.microsoft.com/office/drawing/2014/main" id="{F4A6C631-ED9F-4606-8C8D-EDAA9BB1A56D}"/>
              </a:ext>
            </a:extLst>
          </p:cNvPr>
          <p:cNvPicPr/>
          <p:nvPr/>
        </p:nvPicPr>
        <p:blipFill>
          <a:blip r:embed="rId4"/>
          <a:stretch>
            <a:fillRect/>
          </a:stretch>
        </p:blipFill>
        <p:spPr>
          <a:xfrm>
            <a:off x="352337" y="4677348"/>
            <a:ext cx="1568742" cy="1480172"/>
          </a:xfrm>
          <a:prstGeom prst="rect">
            <a:avLst/>
          </a:prstGeom>
        </p:spPr>
      </p:pic>
      <p:sp>
        <p:nvSpPr>
          <p:cNvPr id="3" name="TextBox 2">
            <a:extLst>
              <a:ext uri="{FF2B5EF4-FFF2-40B4-BE49-F238E27FC236}">
                <a16:creationId xmlns:a16="http://schemas.microsoft.com/office/drawing/2014/main" id="{0C547526-46A2-4EBE-B361-84AE586A2687}"/>
              </a:ext>
            </a:extLst>
          </p:cNvPr>
          <p:cNvSpPr txBox="1"/>
          <p:nvPr/>
        </p:nvSpPr>
        <p:spPr>
          <a:xfrm>
            <a:off x="4836824" y="1818489"/>
            <a:ext cx="548640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This area could be an opportunity depending how close to downtown you could get a location,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Pizza places for this area are also pretty far away from the downtown area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This area could be also an opportunity if the stakeholders can find a good location near downtown (bordering the left side of the blue area map)</a:t>
            </a:r>
          </a:p>
        </p:txBody>
      </p:sp>
    </p:spTree>
    <p:extLst>
      <p:ext uri="{BB962C8B-B14F-4D97-AF65-F5344CB8AC3E}">
        <p14:creationId xmlns:p14="http://schemas.microsoft.com/office/powerpoint/2010/main" val="1393743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B545-FA76-4FC8-A012-3A30E98F6344}"/>
              </a:ext>
            </a:extLst>
          </p:cNvPr>
          <p:cNvSpPr>
            <a:spLocks noGrp="1"/>
          </p:cNvSpPr>
          <p:nvPr>
            <p:ph type="title"/>
          </p:nvPr>
        </p:nvSpPr>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EA009A5C-CCD7-430D-8140-DCC1476A5773}"/>
              </a:ext>
            </a:extLst>
          </p:cNvPr>
          <p:cNvSpPr>
            <a:spLocks noGrp="1"/>
          </p:cNvSpPr>
          <p:nvPr>
            <p:ph idx="1"/>
          </p:nvPr>
        </p:nvSpPr>
        <p:spPr/>
        <p:txBody>
          <a:bodyPr>
            <a:normAutofit lnSpcReduction="10000"/>
          </a:bodyPr>
          <a:lstStyle/>
          <a:p>
            <a:r>
              <a:rPr lang="en-US" dirty="0">
                <a:effectLst/>
              </a:rPr>
              <a:t>We can conclude that there are some opportunities to invest in a venue around the Red Downtown area, specifically in the Pizza Place category, since there’s seems to be way fewer offers than a dense area like the one we analyze should offer, only 6% of the total venues, where Cafes and Coffee Stores sum up to 70%.</a:t>
            </a:r>
          </a:p>
          <a:p>
            <a:pPr marL="36900" indent="0">
              <a:buNone/>
            </a:pPr>
            <a:endParaRPr lang="en-US" dirty="0">
              <a:effectLst/>
            </a:endParaRPr>
          </a:p>
          <a:p>
            <a:r>
              <a:rPr lang="en-US" dirty="0">
                <a:effectLst/>
              </a:rPr>
              <a:t>There could be similar opportunities on the Blue Area if the stakeholders could find a location closer to the downtown area, because the vast majority of the pizza places in this area are far away, even though the percentages are closer together for the remaining categories excluding Coffee Store and Café.</a:t>
            </a:r>
          </a:p>
          <a:p>
            <a:endParaRPr lang="en-US" dirty="0"/>
          </a:p>
        </p:txBody>
      </p:sp>
    </p:spTree>
    <p:extLst>
      <p:ext uri="{BB962C8B-B14F-4D97-AF65-F5344CB8AC3E}">
        <p14:creationId xmlns:p14="http://schemas.microsoft.com/office/powerpoint/2010/main" val="3912426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Introduction</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229440528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1EE1C-96CF-40BF-88BD-DCCD44DB2C49}"/>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191D647C-A541-4693-BA37-35615D689F2D}"/>
              </a:ext>
            </a:extLst>
          </p:cNvPr>
          <p:cNvSpPr>
            <a:spLocks noGrp="1"/>
          </p:cNvSpPr>
          <p:nvPr>
            <p:ph idx="1"/>
          </p:nvPr>
        </p:nvSpPr>
        <p:spPr/>
        <p:txBody>
          <a:bodyPr/>
          <a:lstStyle/>
          <a:p>
            <a:r>
              <a:rPr lang="en-US" dirty="0">
                <a:effectLst/>
              </a:rPr>
              <a:t>The current work is an exploratory analysis for a stakeholder seeking to permanently move to Canada and start a business in the Food Industry. It Analyzes the commercial areas of Toronto and the density of the several business in them, with the aim of getting familiar with the commercial landscape needed for accurately pinpoint the location of this future endeavor.</a:t>
            </a:r>
          </a:p>
          <a:p>
            <a:endParaRPr lang="en-US" dirty="0"/>
          </a:p>
        </p:txBody>
      </p:sp>
    </p:spTree>
    <p:extLst>
      <p:ext uri="{BB962C8B-B14F-4D97-AF65-F5344CB8AC3E}">
        <p14:creationId xmlns:p14="http://schemas.microsoft.com/office/powerpoint/2010/main" val="243025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42DB-2612-46B1-8880-98C8EEB62B06}"/>
              </a:ext>
            </a:extLst>
          </p:cNvPr>
          <p:cNvSpPr>
            <a:spLocks noGrp="1"/>
          </p:cNvSpPr>
          <p:nvPr>
            <p:ph type="title"/>
          </p:nvPr>
        </p:nvSpPr>
        <p:spPr/>
        <p:txBody>
          <a:bodyPr>
            <a:normAutofit/>
          </a:bodyPr>
          <a:lstStyle/>
          <a:p>
            <a:r>
              <a:rPr lang="en-US" b="1" dirty="0">
                <a:effectLst/>
              </a:rPr>
              <a:t>Data Gathering and </a:t>
            </a:r>
            <a:r>
              <a:rPr lang="en-US" b="1" dirty="0" err="1">
                <a:effectLst/>
              </a:rPr>
              <a:t>Metodology</a:t>
            </a:r>
            <a:endParaRPr lang="en-US" dirty="0"/>
          </a:p>
        </p:txBody>
      </p:sp>
      <p:sp>
        <p:nvSpPr>
          <p:cNvPr id="3" name="Content Placeholder 2">
            <a:extLst>
              <a:ext uri="{FF2B5EF4-FFF2-40B4-BE49-F238E27FC236}">
                <a16:creationId xmlns:a16="http://schemas.microsoft.com/office/drawing/2014/main" id="{2F86B9E7-AF42-42C3-A4C0-09EB7B628630}"/>
              </a:ext>
            </a:extLst>
          </p:cNvPr>
          <p:cNvSpPr>
            <a:spLocks noGrp="1"/>
          </p:cNvSpPr>
          <p:nvPr>
            <p:ph idx="1"/>
          </p:nvPr>
        </p:nvSpPr>
        <p:spPr/>
        <p:txBody>
          <a:bodyPr/>
          <a:lstStyle/>
          <a:p>
            <a:r>
              <a:rPr lang="en-US" dirty="0">
                <a:effectLst/>
              </a:rPr>
              <a:t>Using the </a:t>
            </a:r>
            <a:r>
              <a:rPr lang="en-US" dirty="0" err="1">
                <a:effectLst/>
              </a:rPr>
              <a:t>Forsquare</a:t>
            </a:r>
            <a:r>
              <a:rPr lang="en-US" dirty="0">
                <a:effectLst/>
              </a:rPr>
              <a:t> API to gather Food related venues.</a:t>
            </a:r>
          </a:p>
          <a:p>
            <a:r>
              <a:rPr lang="en-US" dirty="0">
                <a:effectLst/>
              </a:rPr>
              <a:t>Ranking the findings for the top 5 venues.</a:t>
            </a:r>
          </a:p>
          <a:p>
            <a:r>
              <a:rPr lang="en-US" dirty="0">
                <a:effectLst/>
              </a:rPr>
              <a:t>Using K-Means to cluster the resulting data into commercial areas.</a:t>
            </a:r>
          </a:p>
          <a:p>
            <a:r>
              <a:rPr lang="en-US" dirty="0">
                <a:effectLst/>
              </a:rPr>
              <a:t>Finding what areas are more suitable for new venues</a:t>
            </a:r>
          </a:p>
          <a:p>
            <a:r>
              <a:rPr lang="en-US" dirty="0">
                <a:effectLst/>
              </a:rPr>
              <a:t>Analyze the data in each areas to pinpoint specific opportunities.</a:t>
            </a:r>
          </a:p>
          <a:p>
            <a:pPr marL="36900" indent="0">
              <a:buNone/>
            </a:pPr>
            <a:endParaRPr lang="en-US" dirty="0">
              <a:effectLst/>
            </a:endParaRPr>
          </a:p>
          <a:p>
            <a:pPr marL="36900" indent="0">
              <a:buNone/>
            </a:pPr>
            <a:endParaRPr lang="en-US" dirty="0">
              <a:effectLst/>
            </a:endParaRPr>
          </a:p>
          <a:p>
            <a:endParaRPr lang="en-US" dirty="0"/>
          </a:p>
        </p:txBody>
      </p:sp>
    </p:spTree>
    <p:extLst>
      <p:ext uri="{BB962C8B-B14F-4D97-AF65-F5344CB8AC3E}">
        <p14:creationId xmlns:p14="http://schemas.microsoft.com/office/powerpoint/2010/main" val="344449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FF30-A956-440C-8936-0B3849EF6F43}"/>
              </a:ext>
            </a:extLst>
          </p:cNvPr>
          <p:cNvSpPr>
            <a:spLocks noGrp="1"/>
          </p:cNvSpPr>
          <p:nvPr>
            <p:ph type="title"/>
          </p:nvPr>
        </p:nvSpPr>
        <p:spPr/>
        <p:txBody>
          <a:bodyPr/>
          <a:lstStyle/>
          <a:p>
            <a:r>
              <a:rPr lang="en-US" dirty="0"/>
              <a:t>Areas</a:t>
            </a:r>
          </a:p>
        </p:txBody>
      </p:sp>
      <p:pic>
        <p:nvPicPr>
          <p:cNvPr id="4" name="Content Placeholder 3">
            <a:extLst>
              <a:ext uri="{FF2B5EF4-FFF2-40B4-BE49-F238E27FC236}">
                <a16:creationId xmlns:a16="http://schemas.microsoft.com/office/drawing/2014/main" id="{299196D7-F4E5-441C-B2FF-05F6CDAD8F88}"/>
              </a:ext>
            </a:extLst>
          </p:cNvPr>
          <p:cNvPicPr>
            <a:picLocks noGrp="1"/>
          </p:cNvPicPr>
          <p:nvPr>
            <p:ph idx="1"/>
          </p:nvPr>
        </p:nvPicPr>
        <p:blipFill>
          <a:blip r:embed="rId2"/>
          <a:stretch>
            <a:fillRect/>
          </a:stretch>
        </p:blipFill>
        <p:spPr>
          <a:xfrm>
            <a:off x="2122414" y="1773223"/>
            <a:ext cx="8481270" cy="4659735"/>
          </a:xfrm>
          <a:prstGeom prst="rect">
            <a:avLst/>
          </a:prstGeom>
        </p:spPr>
      </p:pic>
    </p:spTree>
    <p:extLst>
      <p:ext uri="{BB962C8B-B14F-4D97-AF65-F5344CB8AC3E}">
        <p14:creationId xmlns:p14="http://schemas.microsoft.com/office/powerpoint/2010/main" val="414791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DB-533B-4F8E-AEE0-E10E0D202BFE}"/>
              </a:ext>
            </a:extLst>
          </p:cNvPr>
          <p:cNvSpPr>
            <a:spLocks noGrp="1"/>
          </p:cNvSpPr>
          <p:nvPr>
            <p:ph type="title"/>
          </p:nvPr>
        </p:nvSpPr>
        <p:spPr/>
        <p:txBody>
          <a:bodyPr/>
          <a:lstStyle/>
          <a:p>
            <a:r>
              <a:rPr lang="en-US" dirty="0"/>
              <a:t>Red Area (Downtown)</a:t>
            </a:r>
          </a:p>
        </p:txBody>
      </p:sp>
      <p:pic>
        <p:nvPicPr>
          <p:cNvPr id="4" name="Picture 3">
            <a:extLst>
              <a:ext uri="{FF2B5EF4-FFF2-40B4-BE49-F238E27FC236}">
                <a16:creationId xmlns:a16="http://schemas.microsoft.com/office/drawing/2014/main" id="{A2086C67-8B2C-41E1-9585-D7061153E9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85648" y="4081594"/>
            <a:ext cx="1062355" cy="1798955"/>
          </a:xfrm>
          <a:prstGeom prst="rect">
            <a:avLst/>
          </a:prstGeom>
          <a:noFill/>
          <a:ln>
            <a:noFill/>
          </a:ln>
        </p:spPr>
      </p:pic>
      <p:pic>
        <p:nvPicPr>
          <p:cNvPr id="5" name="Content Placeholder 4">
            <a:extLst>
              <a:ext uri="{FF2B5EF4-FFF2-40B4-BE49-F238E27FC236}">
                <a16:creationId xmlns:a16="http://schemas.microsoft.com/office/drawing/2014/main" id="{BFAECAB2-EEE3-4A92-8306-09058BFD8AA1}"/>
              </a:ext>
            </a:extLst>
          </p:cNvPr>
          <p:cNvPicPr>
            <a:picLocks noGrp="1"/>
          </p:cNvPicPr>
          <p:nvPr>
            <p:ph idx="1"/>
          </p:nvPr>
        </p:nvPicPr>
        <p:blipFill>
          <a:blip r:embed="rId3"/>
          <a:stretch>
            <a:fillRect/>
          </a:stretch>
        </p:blipFill>
        <p:spPr>
          <a:xfrm>
            <a:off x="1759439" y="1798650"/>
            <a:ext cx="7022298" cy="4565888"/>
          </a:xfrm>
          <a:prstGeom prst="rect">
            <a:avLst/>
          </a:prstGeom>
        </p:spPr>
      </p:pic>
      <p:pic>
        <p:nvPicPr>
          <p:cNvPr id="6" name="Picture 5">
            <a:extLst>
              <a:ext uri="{FF2B5EF4-FFF2-40B4-BE49-F238E27FC236}">
                <a16:creationId xmlns:a16="http://schemas.microsoft.com/office/drawing/2014/main" id="{94453964-9C44-4FE8-B07E-D66A7AC241EC}"/>
              </a:ext>
            </a:extLst>
          </p:cNvPr>
          <p:cNvPicPr/>
          <p:nvPr/>
        </p:nvPicPr>
        <p:blipFill>
          <a:blip r:embed="rId4"/>
          <a:stretch>
            <a:fillRect/>
          </a:stretch>
        </p:blipFill>
        <p:spPr>
          <a:xfrm>
            <a:off x="9185648" y="1798650"/>
            <a:ext cx="1828165" cy="2075815"/>
          </a:xfrm>
          <a:prstGeom prst="rect">
            <a:avLst/>
          </a:prstGeom>
        </p:spPr>
      </p:pic>
    </p:spTree>
    <p:extLst>
      <p:ext uri="{BB962C8B-B14F-4D97-AF65-F5344CB8AC3E}">
        <p14:creationId xmlns:p14="http://schemas.microsoft.com/office/powerpoint/2010/main" val="852985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F9DA-A15C-450E-88F3-FCF3076DFCB2}"/>
              </a:ext>
            </a:extLst>
          </p:cNvPr>
          <p:cNvSpPr>
            <a:spLocks noGrp="1"/>
          </p:cNvSpPr>
          <p:nvPr>
            <p:ph type="title"/>
          </p:nvPr>
        </p:nvSpPr>
        <p:spPr/>
        <p:txBody>
          <a:bodyPr>
            <a:normAutofit/>
          </a:bodyPr>
          <a:lstStyle/>
          <a:p>
            <a:r>
              <a:rPr lang="en-US" dirty="0"/>
              <a:t>Blue Area (Near Downtown)</a:t>
            </a:r>
          </a:p>
        </p:txBody>
      </p:sp>
      <p:pic>
        <p:nvPicPr>
          <p:cNvPr id="4" name="Picture 3">
            <a:extLst>
              <a:ext uri="{FF2B5EF4-FFF2-40B4-BE49-F238E27FC236}">
                <a16:creationId xmlns:a16="http://schemas.microsoft.com/office/drawing/2014/main" id="{9E323D13-399F-4A54-B215-704FD72BE431}"/>
              </a:ext>
            </a:extLst>
          </p:cNvPr>
          <p:cNvPicPr/>
          <p:nvPr/>
        </p:nvPicPr>
        <p:blipFill>
          <a:blip r:embed="rId2"/>
          <a:stretch>
            <a:fillRect/>
          </a:stretch>
        </p:blipFill>
        <p:spPr>
          <a:xfrm>
            <a:off x="1543574" y="1693090"/>
            <a:ext cx="7717872" cy="4984547"/>
          </a:xfrm>
          <a:prstGeom prst="rect">
            <a:avLst/>
          </a:prstGeom>
        </p:spPr>
      </p:pic>
      <p:pic>
        <p:nvPicPr>
          <p:cNvPr id="5" name="Picture 4">
            <a:extLst>
              <a:ext uri="{FF2B5EF4-FFF2-40B4-BE49-F238E27FC236}">
                <a16:creationId xmlns:a16="http://schemas.microsoft.com/office/drawing/2014/main" id="{9706B3A1-DAC8-42F9-8142-47433A4CDFA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529722" y="4878682"/>
            <a:ext cx="1062355" cy="1798955"/>
          </a:xfrm>
          <a:prstGeom prst="rect">
            <a:avLst/>
          </a:prstGeom>
          <a:noFill/>
          <a:ln>
            <a:noFill/>
          </a:ln>
        </p:spPr>
      </p:pic>
      <p:pic>
        <p:nvPicPr>
          <p:cNvPr id="6" name="Picture 5">
            <a:extLst>
              <a:ext uri="{FF2B5EF4-FFF2-40B4-BE49-F238E27FC236}">
                <a16:creationId xmlns:a16="http://schemas.microsoft.com/office/drawing/2014/main" id="{99BEAC84-B6E3-4D6D-89F6-60D1360DB35B}"/>
              </a:ext>
            </a:extLst>
          </p:cNvPr>
          <p:cNvPicPr/>
          <p:nvPr/>
        </p:nvPicPr>
        <p:blipFill>
          <a:blip r:embed="rId4"/>
          <a:stretch>
            <a:fillRect/>
          </a:stretch>
        </p:blipFill>
        <p:spPr>
          <a:xfrm>
            <a:off x="9497665" y="1693090"/>
            <a:ext cx="1780540" cy="2132965"/>
          </a:xfrm>
          <a:prstGeom prst="rect">
            <a:avLst/>
          </a:prstGeom>
        </p:spPr>
      </p:pic>
    </p:spTree>
    <p:extLst>
      <p:ext uri="{BB962C8B-B14F-4D97-AF65-F5344CB8AC3E}">
        <p14:creationId xmlns:p14="http://schemas.microsoft.com/office/powerpoint/2010/main" val="3857220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1B72-D920-4977-B1BC-35B4F08CE098}"/>
              </a:ext>
            </a:extLst>
          </p:cNvPr>
          <p:cNvSpPr>
            <a:spLocks noGrp="1"/>
          </p:cNvSpPr>
          <p:nvPr>
            <p:ph type="title"/>
          </p:nvPr>
        </p:nvSpPr>
        <p:spPr/>
        <p:txBody>
          <a:bodyPr/>
          <a:lstStyle/>
          <a:p>
            <a:r>
              <a:rPr lang="en-US" dirty="0"/>
              <a:t>The suburbs</a:t>
            </a:r>
          </a:p>
        </p:txBody>
      </p:sp>
      <p:pic>
        <p:nvPicPr>
          <p:cNvPr id="4" name="Picture 3">
            <a:extLst>
              <a:ext uri="{FF2B5EF4-FFF2-40B4-BE49-F238E27FC236}">
                <a16:creationId xmlns:a16="http://schemas.microsoft.com/office/drawing/2014/main" id="{02E83CAD-B36D-4D14-934C-8221582E7B60}"/>
              </a:ext>
            </a:extLst>
          </p:cNvPr>
          <p:cNvPicPr/>
          <p:nvPr/>
        </p:nvPicPr>
        <p:blipFill>
          <a:blip r:embed="rId2"/>
          <a:stretch>
            <a:fillRect/>
          </a:stretch>
        </p:blipFill>
        <p:spPr>
          <a:xfrm>
            <a:off x="1681183" y="1866900"/>
            <a:ext cx="2597202" cy="2285650"/>
          </a:xfrm>
          <a:prstGeom prst="rect">
            <a:avLst/>
          </a:prstGeom>
        </p:spPr>
      </p:pic>
      <p:pic>
        <p:nvPicPr>
          <p:cNvPr id="5" name="Picture 4">
            <a:extLst>
              <a:ext uri="{FF2B5EF4-FFF2-40B4-BE49-F238E27FC236}">
                <a16:creationId xmlns:a16="http://schemas.microsoft.com/office/drawing/2014/main" id="{BBC6650A-F07C-4C27-9067-1975CED45564}"/>
              </a:ext>
            </a:extLst>
          </p:cNvPr>
          <p:cNvPicPr/>
          <p:nvPr/>
        </p:nvPicPr>
        <p:blipFill>
          <a:blip r:embed="rId3"/>
          <a:stretch>
            <a:fillRect/>
          </a:stretch>
        </p:blipFill>
        <p:spPr>
          <a:xfrm>
            <a:off x="4848862" y="1866900"/>
            <a:ext cx="2499894" cy="2285650"/>
          </a:xfrm>
          <a:prstGeom prst="rect">
            <a:avLst/>
          </a:prstGeom>
        </p:spPr>
      </p:pic>
      <p:pic>
        <p:nvPicPr>
          <p:cNvPr id="6" name="Picture 5">
            <a:extLst>
              <a:ext uri="{FF2B5EF4-FFF2-40B4-BE49-F238E27FC236}">
                <a16:creationId xmlns:a16="http://schemas.microsoft.com/office/drawing/2014/main" id="{561144E1-8E12-4D1A-B318-5611164BD96D}"/>
              </a:ext>
            </a:extLst>
          </p:cNvPr>
          <p:cNvPicPr/>
          <p:nvPr/>
        </p:nvPicPr>
        <p:blipFill>
          <a:blip r:embed="rId4"/>
          <a:stretch>
            <a:fillRect/>
          </a:stretch>
        </p:blipFill>
        <p:spPr>
          <a:xfrm>
            <a:off x="7821338" y="1866900"/>
            <a:ext cx="2438398" cy="2285650"/>
          </a:xfrm>
          <a:prstGeom prst="rect">
            <a:avLst/>
          </a:prstGeom>
        </p:spPr>
      </p:pic>
      <p:pic>
        <p:nvPicPr>
          <p:cNvPr id="7" name="Picture 6">
            <a:extLst>
              <a:ext uri="{FF2B5EF4-FFF2-40B4-BE49-F238E27FC236}">
                <a16:creationId xmlns:a16="http://schemas.microsoft.com/office/drawing/2014/main" id="{54FAC186-BA6A-47EC-83ED-D144E23B137E}"/>
              </a:ext>
            </a:extLst>
          </p:cNvPr>
          <p:cNvPicPr/>
          <p:nvPr/>
        </p:nvPicPr>
        <p:blipFill>
          <a:blip r:embed="rId5"/>
          <a:stretch>
            <a:fillRect/>
          </a:stretch>
        </p:blipFill>
        <p:spPr>
          <a:xfrm>
            <a:off x="2345503" y="4276952"/>
            <a:ext cx="1268562" cy="1544320"/>
          </a:xfrm>
          <a:prstGeom prst="rect">
            <a:avLst/>
          </a:prstGeom>
        </p:spPr>
      </p:pic>
      <p:pic>
        <p:nvPicPr>
          <p:cNvPr id="8" name="Picture 7">
            <a:extLst>
              <a:ext uri="{FF2B5EF4-FFF2-40B4-BE49-F238E27FC236}">
                <a16:creationId xmlns:a16="http://schemas.microsoft.com/office/drawing/2014/main" id="{F379A7DE-7AF9-4F84-9811-D27A916E53D0}"/>
              </a:ext>
            </a:extLst>
          </p:cNvPr>
          <p:cNvPicPr/>
          <p:nvPr/>
        </p:nvPicPr>
        <p:blipFill>
          <a:blip r:embed="rId6"/>
          <a:stretch>
            <a:fillRect/>
          </a:stretch>
        </p:blipFill>
        <p:spPr>
          <a:xfrm>
            <a:off x="5408881" y="4325212"/>
            <a:ext cx="1379855" cy="1496060"/>
          </a:xfrm>
          <a:prstGeom prst="rect">
            <a:avLst/>
          </a:prstGeom>
        </p:spPr>
      </p:pic>
      <p:pic>
        <p:nvPicPr>
          <p:cNvPr id="9" name="Picture 8">
            <a:extLst>
              <a:ext uri="{FF2B5EF4-FFF2-40B4-BE49-F238E27FC236}">
                <a16:creationId xmlns:a16="http://schemas.microsoft.com/office/drawing/2014/main" id="{CFBCA5D9-D6A8-4483-ABF4-F0B98C6D934D}"/>
              </a:ext>
            </a:extLst>
          </p:cNvPr>
          <p:cNvPicPr/>
          <p:nvPr/>
        </p:nvPicPr>
        <p:blipFill>
          <a:blip r:embed="rId7"/>
          <a:stretch>
            <a:fillRect/>
          </a:stretch>
        </p:blipFill>
        <p:spPr>
          <a:xfrm>
            <a:off x="8556771" y="4301082"/>
            <a:ext cx="1268562" cy="1544321"/>
          </a:xfrm>
          <a:prstGeom prst="rect">
            <a:avLst/>
          </a:prstGeom>
        </p:spPr>
      </p:pic>
      <p:sp>
        <p:nvSpPr>
          <p:cNvPr id="10" name="TextBox 9">
            <a:extLst>
              <a:ext uri="{FF2B5EF4-FFF2-40B4-BE49-F238E27FC236}">
                <a16:creationId xmlns:a16="http://schemas.microsoft.com/office/drawing/2014/main" id="{F50EE2B8-19D3-42FE-84BD-D1ECB16DEEC2}"/>
              </a:ext>
            </a:extLst>
          </p:cNvPr>
          <p:cNvSpPr txBox="1"/>
          <p:nvPr/>
        </p:nvSpPr>
        <p:spPr>
          <a:xfrm>
            <a:off x="1996580" y="6031684"/>
            <a:ext cx="8405769" cy="646331"/>
          </a:xfrm>
          <a:prstGeom prst="rect">
            <a:avLst/>
          </a:prstGeom>
          <a:noFill/>
        </p:spPr>
        <p:txBody>
          <a:bodyPr wrap="square" rtlCol="0">
            <a:spAutoFit/>
          </a:bodyPr>
          <a:lstStyle/>
          <a:p>
            <a:r>
              <a:rPr lang="en-US"/>
              <a:t>Given the low density of venues, we should disregard this areas for this analysis, since we cant conclude much other than the venues located are randomly spaced over the area</a:t>
            </a:r>
            <a:endParaRPr lang="en-US" dirty="0"/>
          </a:p>
        </p:txBody>
      </p:sp>
    </p:spTree>
    <p:extLst>
      <p:ext uri="{BB962C8B-B14F-4D97-AF65-F5344CB8AC3E}">
        <p14:creationId xmlns:p14="http://schemas.microsoft.com/office/powerpoint/2010/main" val="3921504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41DB-533B-4F8E-AEE0-E10E0D202BFE}"/>
              </a:ext>
            </a:extLst>
          </p:cNvPr>
          <p:cNvSpPr>
            <a:spLocks noGrp="1"/>
          </p:cNvSpPr>
          <p:nvPr>
            <p:ph type="title"/>
          </p:nvPr>
        </p:nvSpPr>
        <p:spPr/>
        <p:txBody>
          <a:bodyPr/>
          <a:lstStyle/>
          <a:p>
            <a:r>
              <a:rPr lang="en-US" dirty="0"/>
              <a:t>Downtown(analysis)</a:t>
            </a:r>
          </a:p>
        </p:txBody>
      </p:sp>
      <p:pic>
        <p:nvPicPr>
          <p:cNvPr id="4" name="Picture 3">
            <a:extLst>
              <a:ext uri="{FF2B5EF4-FFF2-40B4-BE49-F238E27FC236}">
                <a16:creationId xmlns:a16="http://schemas.microsoft.com/office/drawing/2014/main" id="{A2086C67-8B2C-41E1-9585-D7061153E9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2617" y="4685601"/>
            <a:ext cx="1062355" cy="1798955"/>
          </a:xfrm>
          <a:prstGeom prst="rect">
            <a:avLst/>
          </a:prstGeom>
          <a:noFill/>
          <a:ln>
            <a:noFill/>
          </a:ln>
        </p:spPr>
      </p:pic>
      <p:pic>
        <p:nvPicPr>
          <p:cNvPr id="5" name="Content Placeholder 4">
            <a:extLst>
              <a:ext uri="{FF2B5EF4-FFF2-40B4-BE49-F238E27FC236}">
                <a16:creationId xmlns:a16="http://schemas.microsoft.com/office/drawing/2014/main" id="{BFAECAB2-EEE3-4A92-8306-09058BFD8AA1}"/>
              </a:ext>
            </a:extLst>
          </p:cNvPr>
          <p:cNvPicPr>
            <a:picLocks noGrp="1"/>
          </p:cNvPicPr>
          <p:nvPr>
            <p:ph idx="1"/>
          </p:nvPr>
        </p:nvPicPr>
        <p:blipFill>
          <a:blip r:embed="rId3"/>
          <a:stretch>
            <a:fillRect/>
          </a:stretch>
        </p:blipFill>
        <p:spPr>
          <a:xfrm>
            <a:off x="215865" y="1563758"/>
            <a:ext cx="4062520" cy="2899185"/>
          </a:xfrm>
          <a:prstGeom prst="rect">
            <a:avLst/>
          </a:prstGeom>
        </p:spPr>
      </p:pic>
      <p:pic>
        <p:nvPicPr>
          <p:cNvPr id="7" name="Picture 6">
            <a:extLst>
              <a:ext uri="{FF2B5EF4-FFF2-40B4-BE49-F238E27FC236}">
                <a16:creationId xmlns:a16="http://schemas.microsoft.com/office/drawing/2014/main" id="{E98BC2E5-E9A7-426B-8247-60E16A76506A}"/>
              </a:ext>
            </a:extLst>
          </p:cNvPr>
          <p:cNvPicPr/>
          <p:nvPr/>
        </p:nvPicPr>
        <p:blipFill>
          <a:blip r:embed="rId4"/>
          <a:stretch>
            <a:fillRect/>
          </a:stretch>
        </p:blipFill>
        <p:spPr>
          <a:xfrm>
            <a:off x="1612020" y="4561458"/>
            <a:ext cx="2666365" cy="2047240"/>
          </a:xfrm>
          <a:prstGeom prst="rect">
            <a:avLst/>
          </a:prstGeom>
        </p:spPr>
      </p:pic>
      <p:sp>
        <p:nvSpPr>
          <p:cNvPr id="3" name="TextBox 2">
            <a:extLst>
              <a:ext uri="{FF2B5EF4-FFF2-40B4-BE49-F238E27FC236}">
                <a16:creationId xmlns:a16="http://schemas.microsoft.com/office/drawing/2014/main" id="{A9D3EB35-4486-4A8E-AA52-C4C849A30DDF}"/>
              </a:ext>
            </a:extLst>
          </p:cNvPr>
          <p:cNvSpPr txBox="1"/>
          <p:nvPr/>
        </p:nvSpPr>
        <p:spPr>
          <a:xfrm>
            <a:off x="5184396" y="1866900"/>
            <a:ext cx="5897461" cy="4678204"/>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majority of venues are Cafes and Coffee Stores (70%).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Very few Pizza Places in comparison (6% of the </a:t>
            </a:r>
            <a:r>
              <a:rPr lang="en-US" sz="2800" dirty="0" err="1"/>
              <a:t>tota</a:t>
            </a:r>
            <a:r>
              <a:rPr lang="en-US" sz="2800" dirty="0"/>
              <a:t>) venues).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This could be an opportunity since the area is as dense as it gets for food where you have some restaurants but very few Pizza Places in comparison.</a:t>
            </a:r>
          </a:p>
          <a:p>
            <a:endParaRPr lang="en-US" dirty="0"/>
          </a:p>
        </p:txBody>
      </p:sp>
    </p:spTree>
    <p:extLst>
      <p:ext uri="{BB962C8B-B14F-4D97-AF65-F5344CB8AC3E}">
        <p14:creationId xmlns:p14="http://schemas.microsoft.com/office/powerpoint/2010/main" val="15677551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{2E5576F9-53B9-48CE-BB59-C324176E3F01}tf12214701</Template>
  <TotalTime>0</TotalTime>
  <Words>490</Words>
  <Application>Microsoft Office PowerPoint</Application>
  <PresentationFormat>Widescreen</PresentationFormat>
  <Paragraphs>40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Goudy Old Style</vt:lpstr>
      <vt:lpstr>Wingdings 2</vt:lpstr>
      <vt:lpstr>SlateVTI</vt:lpstr>
      <vt:lpstr>Capstone Project Battle of the Neighborhoods</vt:lpstr>
      <vt:lpstr>Introduction</vt:lpstr>
      <vt:lpstr>The Problem</vt:lpstr>
      <vt:lpstr>Data Gathering and Metodology</vt:lpstr>
      <vt:lpstr>Areas</vt:lpstr>
      <vt:lpstr>Red Area (Downtown)</vt:lpstr>
      <vt:lpstr>Blue Area (Near Downtown)</vt:lpstr>
      <vt:lpstr>The suburbs</vt:lpstr>
      <vt:lpstr>Downtown(analysis)</vt:lpstr>
      <vt:lpstr>Blue Area (Analysis)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2020-01-21T22:34:33Z</dcterms:created>
  <dcterms:modified xsi:type="dcterms:W3CDTF">2020-01-21T22:57:41Z</dcterms:modified>
</cp:coreProperties>
</file>